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3" r:id="rId6"/>
    <p:sldId id="265" r:id="rId7"/>
    <p:sldId id="272" r:id="rId8"/>
    <p:sldId id="276" r:id="rId9"/>
    <p:sldId id="277" r:id="rId10"/>
    <p:sldId id="260" r:id="rId11"/>
    <p:sldId id="274" r:id="rId12"/>
    <p:sldId id="279" r:id="rId13"/>
    <p:sldId id="273" r:id="rId14"/>
    <p:sldId id="280" r:id="rId15"/>
    <p:sldId id="282" r:id="rId16"/>
    <p:sldId id="281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F49"/>
    <a:srgbClr val="4D4D4D"/>
    <a:srgbClr val="97C00E"/>
    <a:srgbClr val="BFBFBF"/>
    <a:srgbClr val="97BF0D"/>
    <a:srgbClr val="DDDDDD"/>
    <a:srgbClr val="F8F8F8"/>
    <a:srgbClr val="FFFFFF"/>
    <a:srgbClr val="B2B2B2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80" autoAdjust="0"/>
  </p:normalViewPr>
  <p:slideViewPr>
    <p:cSldViewPr>
      <p:cViewPr>
        <p:scale>
          <a:sx n="108" d="100"/>
          <a:sy n="108" d="100"/>
        </p:scale>
        <p:origin x="-9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522A1-318B-4A16-9F3D-210974AAEB57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8C08A-46D2-4500-A4C5-2E344DA87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748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4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24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923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691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888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3701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253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47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597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084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512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6FF31-1372-4EC5-8029-BBB3A17C7AD3}" type="datetimeFigureOut">
              <a:rPr lang="de-DE" smtClean="0"/>
              <a:t>28.02.2017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FCBBB-DC8B-46D4-9A00-F1E0EA5A9C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34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0.jpg"/><Relationship Id="rId5" Type="http://schemas.openxmlformats.org/officeDocument/2006/relationships/image" Target="../media/image30.jpeg"/><Relationship Id="rId10" Type="http://schemas.openxmlformats.org/officeDocument/2006/relationships/image" Target="../media/image44.png"/><Relationship Id="rId4" Type="http://schemas.openxmlformats.org/officeDocument/2006/relationships/image" Target="../media/image13.jp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video" Target="../media/media1.wmv"/><Relationship Id="rId7" Type="http://schemas.openxmlformats.org/officeDocument/2006/relationships/image" Target="../media/image34.png"/><Relationship Id="rId2" Type="http://schemas.microsoft.com/office/2007/relationships/media" Target="../media/media1.wmv"/><Relationship Id="rId1" Type="http://schemas.openxmlformats.org/officeDocument/2006/relationships/tags" Target="../tags/tag5.xml"/><Relationship Id="rId6" Type="http://schemas.openxmlformats.org/officeDocument/2006/relationships/image" Target="../media/image30.jpe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30.jpe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13.jp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13.jp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47564" y="3368650"/>
            <a:ext cx="5616624" cy="1752600"/>
          </a:xfrm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Spiel zur ganzheitlichen Prävention in der 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Grundschule</a:t>
            </a:r>
            <a:b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 die </a:t>
            </a: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Klassenstufen Eins bis Vier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534839"/>
            <a:ext cx="2739005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683568" y="4869160"/>
            <a:ext cx="5616624" cy="101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dirty="0" smtClean="0">
                <a:solidFill>
                  <a:srgbClr val="97C0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Schüler spielend stärken</a:t>
            </a:r>
            <a:endParaRPr lang="de-DE" sz="4000" dirty="0">
              <a:solidFill>
                <a:srgbClr val="97C0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2656"/>
            <a:ext cx="3096344" cy="3096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6840000" y="0"/>
            <a:ext cx="234051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00" y="3924000"/>
            <a:ext cx="1845120" cy="279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nhaltsplatzhalt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6858000" cy="6885384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2915816" y="354142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600" b="1">
                <a:latin typeface="TrashHand" panose="000004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Spiel spielen</a:t>
            </a:r>
          </a:p>
        </p:txBody>
      </p:sp>
      <p:sp>
        <p:nvSpPr>
          <p:cNvPr id="29" name="Textfeld 28"/>
          <p:cNvSpPr txBox="1"/>
          <p:nvPr/>
        </p:nvSpPr>
        <p:spPr>
          <a:xfrm rot="16200000">
            <a:off x="83598" y="325972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Super-Pause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 rot="10800000">
            <a:off x="3033940" y="6114781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  <a:cs typeface="Arial" panose="020B0604020202020204" pitchFamily="34" charset="0"/>
              </a:rPr>
              <a:t>Frühstück</a:t>
            </a:r>
            <a:endParaRPr lang="de-DE" sz="1600" b="1" dirty="0">
              <a:latin typeface="TrashHand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82000"/>
            <a:ext cx="1080000" cy="108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2880000"/>
            <a:ext cx="1080000" cy="108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60000"/>
            <a:ext cx="1080000" cy="108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80000"/>
            <a:ext cx="1080000" cy="10800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79512" y="1620000"/>
            <a:ext cx="5163669" cy="4637581"/>
          </a:xfrm>
          <a:prstGeom prst="rect">
            <a:avLst/>
          </a:prstGeom>
          <a:solidFill>
            <a:srgbClr val="4D4D4D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9"/>
          <p:cNvSpPr>
            <a:spLocks noGrp="1"/>
          </p:cNvSpPr>
          <p:nvPr>
            <p:ph sz="half" idx="4294967295"/>
          </p:nvPr>
        </p:nvSpPr>
        <p:spPr>
          <a:xfrm>
            <a:off x="288000" y="1620000"/>
            <a:ext cx="4136538" cy="121034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200" b="1" u="wavyHeavy" dirty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Die </a:t>
            </a:r>
            <a:r>
              <a:rPr lang="de-DE" sz="22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Arbeitshefte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Thema ein Arbeitsheft für die Lehrkraft</a:t>
            </a:r>
          </a:p>
        </p:txBody>
      </p:sp>
      <p:sp>
        <p:nvSpPr>
          <p:cNvPr id="16" name="Inhaltsplatzhalter 9"/>
          <p:cNvSpPr txBox="1">
            <a:spLocks/>
          </p:cNvSpPr>
          <p:nvPr/>
        </p:nvSpPr>
        <p:spPr>
          <a:xfrm>
            <a:off x="288000" y="1620000"/>
            <a:ext cx="4096027" cy="2191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de-DE" sz="2200" b="1" u="wavyHeavy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None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Übersichtsblatt über Ziele des Themas und Aufbau der Einheiten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de-DE" sz="2200" b="1" u="wavyHeavy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</p:txBody>
      </p:sp>
      <p:sp>
        <p:nvSpPr>
          <p:cNvPr id="17" name="Inhaltsplatzhalter 9"/>
          <p:cNvSpPr txBox="1">
            <a:spLocks/>
          </p:cNvSpPr>
          <p:nvPr/>
        </p:nvSpPr>
        <p:spPr>
          <a:xfrm>
            <a:off x="288000" y="1620000"/>
            <a:ext cx="4001993" cy="2808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de-DE" sz="2200" b="1" u="wavyHeavy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None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Theoretischer Hintergrund zum Thema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de-DE" sz="2200" b="1" u="wavyHeavy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</p:txBody>
      </p:sp>
      <p:sp>
        <p:nvSpPr>
          <p:cNvPr id="20" name="Inhaltsplatzhalter 9"/>
          <p:cNvSpPr txBox="1">
            <a:spLocks/>
          </p:cNvSpPr>
          <p:nvPr/>
        </p:nvSpPr>
        <p:spPr>
          <a:xfrm>
            <a:off x="288000" y="1620000"/>
            <a:ext cx="4173145" cy="3459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de-DE" sz="2200" b="1" u="wavyHeavy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None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None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None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Beschreibung der Einheiten mit Dauer, Material, etc.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de-DE" sz="2200" b="1" u="wavyHeavy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</p:txBody>
      </p:sp>
      <p:sp>
        <p:nvSpPr>
          <p:cNvPr id="28" name="Textfeld 27"/>
          <p:cNvSpPr txBox="1"/>
          <p:nvPr/>
        </p:nvSpPr>
        <p:spPr>
          <a:xfrm rot="5400000">
            <a:off x="5857216" y="3254665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Lied singen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718">
            <a:off x="5618578" y="1433146"/>
            <a:ext cx="319881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68">
            <a:off x="5429700" y="1446127"/>
            <a:ext cx="3180781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6658">
            <a:off x="5200017" y="1507455"/>
            <a:ext cx="3180782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320">
            <a:off x="4753297" y="1520605"/>
            <a:ext cx="3180781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865">
            <a:off x="4601990" y="1657514"/>
            <a:ext cx="3180782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6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uiExpand="1" build="p"/>
      <p:bldP spid="16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0" name="Rechteck 19"/>
          <p:cNvSpPr/>
          <p:nvPr/>
        </p:nvSpPr>
        <p:spPr>
          <a:xfrm>
            <a:off x="6840000" y="0"/>
            <a:ext cx="234051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/>
          <p:cNvSpPr txBox="1"/>
          <p:nvPr/>
        </p:nvSpPr>
        <p:spPr>
          <a:xfrm>
            <a:off x="2915816" y="404664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  <a:cs typeface="Arial" panose="020B0604020202020204" pitchFamily="34" charset="0"/>
              </a:rPr>
              <a:t>Spiel spielen</a:t>
            </a:r>
            <a:endParaRPr lang="de-DE" sz="1600" b="1" dirty="0">
              <a:latin typeface="TrashHand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 rot="5400000">
            <a:off x="5857216" y="3254665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Lied singen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 rot="16200000">
            <a:off x="83598" y="325972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Super-Pause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 rot="10800000">
            <a:off x="3033940" y="6114781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Frühstück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82000"/>
            <a:ext cx="1080000" cy="108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2880000"/>
            <a:ext cx="1080000" cy="108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80000"/>
            <a:ext cx="1080000" cy="108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60000"/>
            <a:ext cx="1080000" cy="1080000"/>
          </a:xfrm>
          <a:prstGeom prst="rect">
            <a:avLst/>
          </a:prstGeom>
        </p:spPr>
      </p:pic>
      <p:sp>
        <p:nvSpPr>
          <p:cNvPr id="78" name="Inhaltsplatzhalter 2"/>
          <p:cNvSpPr>
            <a:spLocks noGrp="1"/>
          </p:cNvSpPr>
          <p:nvPr>
            <p:ph sz="half" idx="1"/>
          </p:nvPr>
        </p:nvSpPr>
        <p:spPr>
          <a:xfrm>
            <a:off x="143967" y="1542361"/>
            <a:ext cx="6190731" cy="4622943"/>
          </a:xfrm>
          <a:solidFill>
            <a:srgbClr val="4D4D4D">
              <a:alpha val="89804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4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Die Video-Tutorials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Thema ein Video-Tutorial für die Lehrkraft</a:t>
            </a:r>
          </a:p>
          <a:p>
            <a:pPr>
              <a:lnSpc>
                <a:spcPct val="120000"/>
              </a:lnSpc>
              <a:spcBef>
                <a:spcPts val="24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Einheitlicher Aufbau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Ziel des Themas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Durchführungsempfehlung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Beschreibung aller Themen-</a:t>
            </a:r>
            <a:b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karten mit Tipps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Weiterführende Anregungen</a:t>
            </a:r>
            <a:b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 den Unterricht</a:t>
            </a:r>
          </a:p>
          <a:p>
            <a:pPr>
              <a:lnSpc>
                <a:spcPct val="120000"/>
              </a:lnSpc>
              <a:spcBef>
                <a:spcPts val="24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Dauer pro Tutorial zwischen zwei und vier Minuten</a:t>
            </a:r>
            <a:endParaRPr lang="de-DE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00" y="3924000"/>
            <a:ext cx="1845120" cy="279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L3-Klassengemeinschaft stärken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55691" y="2636913"/>
            <a:ext cx="5004741" cy="2815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9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</p:childTnLst>
        </p:cTn>
      </p:par>
    </p:tnLst>
    <p:bldLst>
      <p:bldP spid="7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6840000" y="0"/>
            <a:ext cx="234051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00" y="3924000"/>
            <a:ext cx="1845120" cy="279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nhaltsplatzhalt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2915816" y="404664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Spiel spielen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 rot="5400000">
            <a:off x="5857216" y="3254665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Lied singen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 rot="16200000">
            <a:off x="83598" y="325972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Super-Pause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 rot="10800000">
            <a:off x="3033940" y="6114781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Frühstück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82000"/>
            <a:ext cx="1080000" cy="108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2880000"/>
            <a:ext cx="1080000" cy="108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80000"/>
            <a:ext cx="1080000" cy="108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60000"/>
            <a:ext cx="1080000" cy="10800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79513" y="1620000"/>
            <a:ext cx="4706980" cy="4664058"/>
          </a:xfrm>
          <a:prstGeom prst="rect">
            <a:avLst/>
          </a:prstGeom>
          <a:solidFill>
            <a:srgbClr val="4D4D4D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9"/>
          <p:cNvSpPr>
            <a:spLocks noGrp="1"/>
          </p:cNvSpPr>
          <p:nvPr>
            <p:ph sz="half" idx="4294967295"/>
          </p:nvPr>
        </p:nvSpPr>
        <p:spPr>
          <a:xfrm>
            <a:off x="432000" y="1608464"/>
            <a:ext cx="4084916" cy="450631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200" b="1" u="wavyHeavy" dirty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Die </a:t>
            </a:r>
            <a:r>
              <a:rPr lang="de-DE" sz="22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Elternbriefe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Thema einen Elternbrief </a:t>
            </a:r>
          </a:p>
          <a:p>
            <a:pPr>
              <a:lnSpc>
                <a:spcPct val="110000"/>
              </a:lnSpc>
              <a:spcBef>
                <a:spcPts val="18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Einheitlicher Aufbau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machen wir in der Klasse?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Warum ist das Thema wichtig?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können Sie zu Hause tun?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Lehrkraft bestimmt, welche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Elternbriefe </a:t>
            </a: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eingesetzt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werden</a:t>
            </a:r>
            <a:endParaRPr lang="de-DE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Lehrkraft kann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 </a:t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Elternbriefe bearbeiten</a:t>
            </a:r>
            <a:endParaRPr lang="de-DE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4646257" y="1409030"/>
            <a:ext cx="3185164" cy="45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00" y="1254886"/>
            <a:ext cx="3185164" cy="45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0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39752" y="1569505"/>
            <a:ext cx="4710712" cy="4532590"/>
          </a:xfrm>
          <a:solidFill>
            <a:srgbClr val="4D4D4D">
              <a:alpha val="89804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30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KLASSE </a:t>
            </a:r>
            <a:r>
              <a:rPr lang="de-DE" sz="3000" b="1" u="wavyHeavy" dirty="0" err="1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KLASSE</a:t>
            </a:r>
            <a:r>
              <a:rPr lang="de-DE" sz="30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 Homepage </a:t>
            </a:r>
            <a:endParaRPr lang="de-DE" sz="2400" b="1" u="wavyHeavy" dirty="0" smtClean="0">
              <a:solidFill>
                <a:srgbClr val="97B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interner Lehrerbereich/Trainerbereich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Präsentationen u.v.m.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Präsentationen,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Logos</a:t>
            </a:r>
            <a:r>
              <a:rPr lang="de-D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de-DE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Spielplan</a:t>
            </a:r>
            <a:r>
              <a:rPr lang="de-D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de-DE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Sonnenblumen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Unterrichtsmaterialien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Tutorials,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Blanko </a:t>
            </a:r>
            <a:r>
              <a:rPr lang="de-D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Spielkarten,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de-D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Arbeitsblätter,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</a:pP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Elternbriefe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Ideen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 Ideen melden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32" y="2492896"/>
            <a:ext cx="243674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"/>
          <a:stretch/>
        </p:blipFill>
        <p:spPr>
          <a:xfrm>
            <a:off x="-43145" y="-7822"/>
            <a:ext cx="9187146" cy="686582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7067128" cy="4997152"/>
          </a:xfrm>
          <a:solidFill>
            <a:srgbClr val="4D4D4D">
              <a:alpha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/>
          </a:bodyPr>
          <a:lstStyle/>
          <a:p>
            <a:pPr marL="0" indent="0">
              <a:buNone/>
            </a:pPr>
            <a:r>
              <a:rPr lang="de-DE" sz="22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Die zweitägige Lehrerschulung</a:t>
            </a:r>
          </a:p>
          <a:p>
            <a:pPr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Ausgangslage</a:t>
            </a:r>
            <a:r>
              <a:rPr lang="de-DE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DE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Sucht, Gewalt, Bewegung, Ernährung</a:t>
            </a:r>
          </a:p>
          <a:p>
            <a:pPr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Seelische Grundbedürfnisse </a:t>
            </a:r>
            <a:r>
              <a:rPr lang="de-DE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Bindung, Kontrolle &amp; Orientierung, Selbstwertschutz &amp; Selbstwerterhöhung, </a:t>
            </a:r>
            <a:b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Lustgewinn &amp; Unlustvermeidung</a:t>
            </a:r>
          </a:p>
          <a:p>
            <a:pPr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Menschen lernen</a:t>
            </a:r>
            <a:r>
              <a:rPr lang="de-DE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können wir von Hattie lernen?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Grundprinzipien für KLASSE </a:t>
            </a:r>
            <a:r>
              <a:rPr lang="de-DE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</a:t>
            </a:r>
            <a:r>
              <a:rPr lang="de-DE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DE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Selbstbild &amp; Selbstvertrauen, Selbstwirksamkeit, Partizipation, Spiel als </a:t>
            </a:r>
            <a:b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pädagogische Methode</a:t>
            </a:r>
            <a:endParaRPr lang="de-DE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Pädagogik</a:t>
            </a:r>
            <a:r>
              <a:rPr lang="de-DE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 und positive Verstärkung, positives Formulieren, Feedback, Regeln</a:t>
            </a:r>
          </a:p>
          <a:p>
            <a:pPr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Umgang </a:t>
            </a:r>
            <a:r>
              <a:rPr lang="de-D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den Materialien</a:t>
            </a:r>
          </a:p>
          <a:p>
            <a:pPr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Spiel im Unterricht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74" y="188640"/>
            <a:ext cx="3875211" cy="2705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2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"/>
          <a:stretch/>
        </p:blipFill>
        <p:spPr>
          <a:xfrm>
            <a:off x="-43145" y="-7822"/>
            <a:ext cx="9187146" cy="686582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08000" cy="4525963"/>
          </a:xfrm>
          <a:solidFill>
            <a:srgbClr val="4D4D4D">
              <a:alpha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/>
          </a:bodyPr>
          <a:lstStyle/>
          <a:p>
            <a:pPr marL="0" indent="0">
              <a:buNone/>
            </a:pPr>
            <a:r>
              <a:rPr lang="de-DE" sz="22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KLASSE </a:t>
            </a:r>
            <a:r>
              <a:rPr lang="de-DE" sz="2200" b="1" u="wavyHeavy" dirty="0" err="1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KLASSE</a:t>
            </a:r>
            <a:r>
              <a:rPr lang="de-DE" sz="22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 Trainer</a:t>
            </a:r>
          </a:p>
          <a:p>
            <a:pPr marL="0" indent="0">
              <a:spcBef>
                <a:spcPts val="1200"/>
              </a:spcBef>
              <a:buClr>
                <a:srgbClr val="0070C0"/>
              </a:buClr>
              <a:buNone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1200"/>
              </a:spcBef>
              <a:buClr>
                <a:srgbClr val="0070C0"/>
              </a:buClr>
              <a:buNone/>
            </a:pPr>
            <a:endParaRPr lang="de-DE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1200"/>
              </a:spcBef>
              <a:buClr>
                <a:srgbClr val="0070C0"/>
              </a:buClr>
              <a:buNone/>
            </a:pP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1200"/>
              </a:spcBef>
              <a:buClr>
                <a:srgbClr val="0070C0"/>
              </a:buClr>
              <a:buNone/>
            </a:pPr>
            <a:endParaRPr lang="de-DE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1200"/>
              </a:spcBef>
              <a:buClr>
                <a:srgbClr val="0070C0"/>
              </a:buClr>
              <a:buNone/>
            </a:pP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1200"/>
              </a:spcBef>
              <a:buClr>
                <a:srgbClr val="0070C0"/>
              </a:buClr>
              <a:buNone/>
            </a:pPr>
            <a:endParaRPr lang="de-DE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1200"/>
              </a:spcBef>
              <a:buClr>
                <a:srgbClr val="0070C0"/>
              </a:buClr>
              <a:buNone/>
            </a:pP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1200"/>
              </a:spcBef>
              <a:buClr>
                <a:srgbClr val="0070C0"/>
              </a:buClr>
              <a:buNone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Alle Angebote unter www.kiksup-akademie.de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256"/>
            <a:ext cx="1440000" cy="144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74" y="-315416"/>
            <a:ext cx="3875211" cy="2705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Gerade Verbindung 7"/>
          <p:cNvCxnSpPr/>
          <p:nvPr/>
        </p:nvCxnSpPr>
        <p:spPr>
          <a:xfrm>
            <a:off x="637200" y="2924944"/>
            <a:ext cx="7848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064682"/>
              </p:ext>
            </p:extLst>
          </p:nvPr>
        </p:nvGraphicFramePr>
        <p:xfrm>
          <a:off x="637200" y="2040240"/>
          <a:ext cx="7848433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3"/>
                <a:gridCol w="1980000"/>
                <a:gridCol w="1980000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Diplom Pädagogik, Sozialpädagogik, Sozialarbeit, …</a:t>
                      </a:r>
                      <a:endParaRPr lang="de-DE" dirty="0" smtClean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Lehrkräfte</a:t>
                      </a:r>
                      <a:endParaRPr lang="de-DE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Einführungstag</a:t>
                      </a:r>
                    </a:p>
                    <a:p>
                      <a:pPr algn="l"/>
                      <a:r>
                        <a:rPr lang="de-DE" sz="1800" b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  Theoretische Hintergrund</a:t>
                      </a:r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optional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verpflichtend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Zweitägige Trainerfortbildung</a:t>
                      </a:r>
                    </a:p>
                    <a:p>
                      <a:pPr algn="l"/>
                      <a:r>
                        <a:rPr lang="de-DE" sz="18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  Fortbildungsmodule, Trainer-</a:t>
                      </a:r>
                      <a:br>
                        <a:rPr lang="de-DE" sz="18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</a:br>
                      <a:r>
                        <a:rPr lang="de-DE" sz="18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  Verwaltungstool, Qualitätssicherung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verpflichtend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verpflichtend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Materialien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100%</a:t>
                      </a:r>
                      <a:r>
                        <a:rPr lang="de-DE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finanziert durch</a:t>
                      </a:r>
                      <a:endParaRPr lang="de-DE" sz="18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97" y="4437112"/>
            <a:ext cx="851787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5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"/>
          <a:stretch/>
        </p:blipFill>
        <p:spPr>
          <a:xfrm>
            <a:off x="-43145" y="-7822"/>
            <a:ext cx="9187146" cy="6865822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23528" y="4149080"/>
            <a:ext cx="8424936" cy="2448272"/>
          </a:xfrm>
          <a:prstGeom prst="rect">
            <a:avLst/>
          </a:prstGeom>
          <a:solidFill>
            <a:srgbClr val="4D4D4D">
              <a:alpha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180000" rIns="180000" bIns="180000" rtlCol="0">
            <a:norm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de-DE" sz="2200" b="1" u="wavyHeavy">
              <a:solidFill>
                <a:srgbClr val="97B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70546" y="4699092"/>
            <a:ext cx="4103688" cy="197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Adresse: </a:t>
            </a: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Goldstein 9</a:t>
            </a:r>
          </a:p>
          <a:p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61231 Bad Nauheim</a:t>
            </a:r>
          </a:p>
          <a:p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Telefon: </a:t>
            </a: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 60 32) 92 55 04-0</a:t>
            </a:r>
          </a:p>
          <a:p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Fax:        </a:t>
            </a: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 60 32) 92 55 04-9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70546" y="4293096"/>
            <a:ext cx="84931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r>
              <a:rPr lang="de-DE" altLang="de-DE" sz="2000" b="1" u="wavyHeavy" dirty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Kontakt zu KIKS </a:t>
            </a:r>
            <a:r>
              <a:rPr lang="de-DE" altLang="de-DE" sz="20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UP</a:t>
            </a:r>
            <a:endParaRPr lang="de-DE" altLang="de-DE" sz="2000" b="1" u="wavyHeavy" dirty="0">
              <a:solidFill>
                <a:srgbClr val="97B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32809" y="4751660"/>
            <a:ext cx="41036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Email:     </a:t>
            </a: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info@kiksup.de</a:t>
            </a:r>
          </a:p>
          <a:p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alt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Internet: </a:t>
            </a: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www.kiksup.de</a:t>
            </a:r>
          </a:p>
          <a:p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de-DE" altLang="de-D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www.kiksup-familie.net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de-DE" altLang="de-D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www.kiksup-akademie.de</a:t>
            </a:r>
          </a:p>
          <a:p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altLang="de-D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www.klasse-klasse.com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2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3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1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548000"/>
            <a:ext cx="6429676" cy="4412825"/>
          </a:xfrm>
          <a:solidFill>
            <a:srgbClr val="4D4D4D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de-DE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Das Ziel </a:t>
            </a:r>
            <a:r>
              <a:rPr lang="de-DE" b="1" u="wavyHeavy" dirty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von KLASSE </a:t>
            </a:r>
            <a:r>
              <a:rPr lang="de-DE" b="1" u="wavyHeavy" dirty="0" err="1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KLASSE</a:t>
            </a:r>
            <a:endParaRPr lang="de-DE" b="1" u="wavyHeavy" dirty="0" smtClean="0">
              <a:solidFill>
                <a:srgbClr val="97B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  <a:p>
            <a:pPr marL="0" indent="0">
              <a:spcBef>
                <a:spcPts val="1200"/>
              </a:spcBef>
              <a:buNone/>
            </a:pPr>
            <a:endParaRPr lang="de-D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  <a:p>
            <a:pPr marL="400050" lvl="1" indent="0">
              <a:spcBef>
                <a:spcPts val="1200"/>
              </a:spcBef>
              <a:buNone/>
            </a:pP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Kinder werden zu </a:t>
            </a: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starken, </a:t>
            </a: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selbst-bewussten</a:t>
            </a: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, sozial und emotional kompetenten </a:t>
            </a: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Persönlichkeiten </a:t>
            </a: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/>
            </a:r>
            <a:b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</a:b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erzogen, die </a:t>
            </a: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sich gerne bewegen, </a:t>
            </a: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/>
            </a:r>
            <a:b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</a:b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ausgewogen ernähren </a:t>
            </a: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und </a:t>
            </a:r>
            <a:r>
              <a:rPr lang="de-D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auf </a:t>
            </a: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ihre Gesundheit achten.</a:t>
            </a: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</p:txBody>
      </p:sp>
      <p:pic>
        <p:nvPicPr>
          <p:cNvPr id="14" name="Inhaltsplatzhalt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59">
            <a:off x="5396477" y="2043070"/>
            <a:ext cx="3722999" cy="41477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1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547992"/>
            <a:ext cx="8388464" cy="5121368"/>
          </a:xfrm>
          <a:solidFill>
            <a:srgbClr val="4D4D4D">
              <a:alpha val="80000"/>
            </a:srgbClr>
          </a:solidFill>
          <a:effectLst>
            <a:outerShdw blurRad="50800" dist="50800" dir="600000" algn="ctr" rotWithShape="0">
              <a:srgbClr val="000000">
                <a:alpha val="43137"/>
              </a:srgbClr>
            </a:outerShdw>
          </a:effectLst>
        </p:spPr>
        <p:txBody>
          <a:bodyPr lIns="180000" tIns="144000" rIns="180000" bIns="180000"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86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Die wissenschaftlichen Grundlagen</a:t>
            </a:r>
            <a:endParaRPr lang="de-DE" sz="8600" b="1" u="wavyHeavy" dirty="0">
              <a:solidFill>
                <a:srgbClr val="97B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KIKS UP Maßnahmenevaluation </a:t>
            </a:r>
            <a:r>
              <a:rPr lang="de-DE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de-D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 Rubner Institut Karlsruhe </a:t>
            </a:r>
            <a: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Kombination aus Bewegung, Ernährung und psychosozialer Gesundheit wird empfohlen.</a:t>
            </a:r>
            <a:endParaRPr lang="de-DE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Schule </a:t>
            </a:r>
            <a:r>
              <a:rPr lang="de-DE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macht </a:t>
            </a:r>
            <a:r>
              <a:rPr lang="de-DE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Gesundheit </a:t>
            </a:r>
            <a:r>
              <a:rPr lang="de-DE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de-D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Hessisches </a:t>
            </a:r>
            <a: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Kultusministerium)</a:t>
            </a:r>
            <a:r>
              <a:rPr lang="de-D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Regelmäßige Gleichgewichtsübungen im Unterricht erhöhen die Lesefähigkeit, </a:t>
            </a:r>
            <a:b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verbessern die Rechtschreibung und steigern mathematische Kompetenzen. </a:t>
            </a:r>
            <a:endParaRPr lang="de-DE" sz="6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Schulverpflegung und mentale Leistungsfähigkeit </a:t>
            </a:r>
            <a:r>
              <a:rPr lang="de-DE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(Uni Dortmund, Uni Erlangen, </a:t>
            </a:r>
            <a:r>
              <a:rPr lang="de-D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KIKS </a:t>
            </a:r>
            <a: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UP)</a:t>
            </a:r>
            <a:b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Frühstücken und Trinken während </a:t>
            </a:r>
            <a:r>
              <a:rPr lang="de-DE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</a:t>
            </a:r>
            <a: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Vormittags verbessern die kognitive </a:t>
            </a:r>
            <a:b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Leistungsfähigkeit signifikant. 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Expertise zur Prävention des Substanzmissbrauchs </a:t>
            </a:r>
            <a:r>
              <a:rPr lang="de-DE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(Bundeszentrale für Gesundheitliche Aufklärung - </a:t>
            </a:r>
            <a:r>
              <a:rPr lang="de-DE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BzGA</a:t>
            </a:r>
            <a: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uchtpräventive Programme wirken, wenn </a:t>
            </a:r>
            <a:r>
              <a:rPr lang="de-DE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 als schulbasierte </a:t>
            </a:r>
            <a: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Lebens-</a:t>
            </a:r>
            <a:b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6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kompetenzprogramme</a:t>
            </a:r>
            <a: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6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durchgeführt </a:t>
            </a:r>
            <a: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werden.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Qualitätskriterien wirksamer Programme</a:t>
            </a:r>
            <a:r>
              <a:rPr lang="de-D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(Deutsches Forum für Kriminalprävention)</a:t>
            </a:r>
            <a:r>
              <a:rPr lang="de-D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6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Qualitätskriterienkatalog für die Auswahl und Durchführung.</a:t>
            </a:r>
            <a:endParaRPr lang="de-DE" sz="6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98" y="2708920"/>
            <a:ext cx="2301838" cy="35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05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1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548000"/>
            <a:ext cx="7649263" cy="4905336"/>
          </a:xfrm>
          <a:solidFill>
            <a:srgbClr val="4D4D4D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Die Idee</a:t>
            </a:r>
            <a:endParaRPr lang="de-DE" b="1" u="wavyHeavy" dirty="0">
              <a:solidFill>
                <a:srgbClr val="97B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Klasse spielt gemeinsam ein Spiel</a:t>
            </a:r>
            <a:endParaRPr lang="de-DE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Bewegungs- und Balanceübungen sind fester Bestandteil </a:t>
            </a:r>
            <a:b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Spiels und dienen der Klasse als „Würfel“</a:t>
            </a:r>
            <a:endParaRPr lang="de-DE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Ernährungsbildung und Genussförderung sind strukturell </a:t>
            </a:r>
            <a:b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das Spiel integriert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Sucht- und gewaltpräventive Themen können von der </a:t>
            </a:r>
            <a:b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Lehrkraft </a:t>
            </a: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Spiel </a:t>
            </a: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bedarfsorientiert eingesetzt werden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Gemeinsame „Klassenbelohnungen“ dienen u.a. als </a:t>
            </a:r>
            <a:b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 im Spiel</a:t>
            </a:r>
            <a:endParaRPr lang="de-DE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58" y="2088232"/>
            <a:ext cx="2354313" cy="4437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84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1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9999" y="1548000"/>
            <a:ext cx="5798429" cy="4606816"/>
          </a:xfrm>
          <a:solidFill>
            <a:srgbClr val="4D4D4D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Die Materialien</a:t>
            </a:r>
            <a:endParaRPr lang="de-DE" b="1" u="wavyHeavy" dirty="0">
              <a:solidFill>
                <a:srgbClr val="97B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  <a:p>
            <a:pPr>
              <a:spcBef>
                <a:spcPts val="12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Spielbrett und Spielfigur</a:t>
            </a:r>
            <a:endParaRPr lang="de-DE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Lehrerarbeitshefte </a:t>
            </a: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allen Themen</a:t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(mit theoretischem Hintergrund </a:t>
            </a:r>
            <a:r>
              <a:rPr lang="de-D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</a:t>
            </a: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Praxiseinheiten)</a:t>
            </a:r>
            <a:endParaRPr lang="de-DE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Thema vier Magnettafeln</a:t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(zur bedarfsgerechten Einbindung der Themen)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Themenkarten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 allen Themen</a:t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de-DE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adressieren </a:t>
            </a: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Übungen an die Schüler)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Jahrgangsstufe 20 Bewegungskarten</a:t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(altersentsprechend aufeinander aufbauend)</a:t>
            </a:r>
          </a:p>
          <a:p>
            <a:pPr lvl="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</a:t>
            </a: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Jahrgangsstufe 20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Ereigniskarten</a:t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(mit Übungen zur Ernährungsbildung)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Elterninformationen zu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allen Themen</a:t>
            </a: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(mit Anregungen für zu Hause)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596">
            <a:off x="4833313" y="2625789"/>
            <a:ext cx="4120258" cy="34736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580879"/>
            <a:ext cx="1367179" cy="113434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22848">
            <a:off x="5544065" y="1425489"/>
            <a:ext cx="1339662" cy="165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01">
            <a:off x="8067497" y="5157192"/>
            <a:ext cx="999663" cy="140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uppieren 3"/>
          <p:cNvGrpSpPr/>
          <p:nvPr/>
        </p:nvGrpSpPr>
        <p:grpSpPr>
          <a:xfrm>
            <a:off x="4716016" y="2564904"/>
            <a:ext cx="3420000" cy="3420000"/>
            <a:chOff x="4211960" y="2564904"/>
            <a:chExt cx="3420000" cy="3420000"/>
          </a:xfrm>
        </p:grpSpPr>
        <p:sp>
          <p:nvSpPr>
            <p:cNvPr id="2" name="Ellipse 1"/>
            <p:cNvSpPr/>
            <p:nvPr/>
          </p:nvSpPr>
          <p:spPr>
            <a:xfrm>
              <a:off x="4211960" y="2564904"/>
              <a:ext cx="3420000" cy="3420000"/>
            </a:xfrm>
            <a:prstGeom prst="ellipse">
              <a:avLst/>
            </a:prstGeom>
            <a:solidFill>
              <a:srgbClr val="319F4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t" anchorCtr="0"/>
            <a:lstStyle/>
            <a:p>
              <a:pPr algn="ctr">
                <a:lnSpc>
                  <a:spcPct val="125000"/>
                </a:lnSpc>
              </a:pPr>
              <a:r>
                <a:rPr lang="de-DE" sz="2400" dirty="0" smtClean="0"/>
                <a:t>Für jede </a:t>
              </a:r>
              <a:br>
                <a:rPr lang="de-DE" sz="2400" dirty="0" smtClean="0"/>
              </a:br>
              <a:r>
                <a:rPr lang="de-DE" sz="2400" dirty="0" smtClean="0"/>
                <a:t>Lehrkraft zu </a:t>
              </a:r>
              <a:r>
                <a:rPr lang="de-DE" sz="2400" dirty="0" smtClean="0"/>
                <a:t>100% </a:t>
              </a:r>
              <a:br>
                <a:rPr lang="de-DE" sz="2400" dirty="0" smtClean="0"/>
              </a:br>
              <a:r>
                <a:rPr lang="de-DE" sz="2400" dirty="0" smtClean="0"/>
                <a:t>finanziert durch</a:t>
              </a:r>
              <a:endParaRPr lang="de-DE" sz="2400" dirty="0"/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35798" y="4903439"/>
              <a:ext cx="1572324" cy="6858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8888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1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3" name="Rechteck 22"/>
          <p:cNvSpPr/>
          <p:nvPr/>
        </p:nvSpPr>
        <p:spPr>
          <a:xfrm>
            <a:off x="6840000" y="0"/>
            <a:ext cx="234051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00" y="3924000"/>
            <a:ext cx="1845195" cy="279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00" y="3924000"/>
            <a:ext cx="1845120" cy="279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Gerade Verbindung mit Pfeil 11"/>
          <p:cNvCxnSpPr>
            <a:endCxn id="14" idx="1"/>
          </p:cNvCxnSpPr>
          <p:nvPr/>
        </p:nvCxnSpPr>
        <p:spPr>
          <a:xfrm>
            <a:off x="3923928" y="332656"/>
            <a:ext cx="3168351" cy="103366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7092279" y="251356"/>
            <a:ext cx="183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Belohnungsfelder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915816" y="404664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  <a:cs typeface="Arial" panose="020B0604020202020204" pitchFamily="34" charset="0"/>
              </a:rPr>
              <a:t>Spiel spielen</a:t>
            </a:r>
            <a:endParaRPr lang="de-DE" sz="1600" b="1" dirty="0">
              <a:latin typeface="TrashHand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5400000">
            <a:off x="5857216" y="3254665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Lied singen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83598" y="325972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Super-Pause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 rot="10800000">
            <a:off x="3033940" y="6114781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latin typeface="TrashHand" panose="00000400000000000000" pitchFamily="2" charset="0"/>
                <a:cs typeface="Arial" panose="020B0604020202020204" pitchFamily="34" charset="0"/>
              </a:rPr>
              <a:t>Frühstück</a:t>
            </a:r>
          </a:p>
        </p:txBody>
      </p:sp>
      <p:sp>
        <p:nvSpPr>
          <p:cNvPr id="17" name="Rechteck 16"/>
          <p:cNvSpPr/>
          <p:nvPr/>
        </p:nvSpPr>
        <p:spPr>
          <a:xfrm>
            <a:off x="252000" y="1696751"/>
            <a:ext cx="4752528" cy="4418029"/>
          </a:xfrm>
          <a:prstGeom prst="rect">
            <a:avLst/>
          </a:prstGeom>
          <a:solidFill>
            <a:srgbClr val="4D4D4D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haltsplatzhalter 2"/>
          <p:cNvSpPr>
            <a:spLocks noGrp="1"/>
          </p:cNvSpPr>
          <p:nvPr>
            <p:ph sz="half" idx="1"/>
          </p:nvPr>
        </p:nvSpPr>
        <p:spPr>
          <a:xfrm>
            <a:off x="251519" y="1694418"/>
            <a:ext cx="4752529" cy="4542894"/>
          </a:xfrm>
          <a:noFill/>
        </p:spPr>
        <p:txBody>
          <a:bodyPr lIns="180000" tIns="180000" rIns="180000" bIns="180000"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4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Die </a:t>
            </a:r>
            <a:r>
              <a:rPr lang="de-DE" sz="2400" b="1" u="wavyHeavy" dirty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Bewegungskarten</a:t>
            </a:r>
            <a:endParaRPr lang="de-DE" sz="2400" b="1" u="wavyHeavy" dirty="0" smtClean="0">
              <a:solidFill>
                <a:srgbClr val="97B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0070C0"/>
                </a:solidFill>
              </a:u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Ermöglichen es der Klasse ihre Spielfigur auf das nächste Feld zu bewegen</a:t>
            </a:r>
          </a:p>
          <a:p>
            <a:pPr>
              <a:lnSpc>
                <a:spcPct val="120000"/>
              </a:lnSpc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</a:t>
            </a: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Satz Bewegungskarten pro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Klassenstufe</a:t>
            </a:r>
          </a:p>
          <a:p>
            <a:pPr>
              <a:lnSpc>
                <a:spcPct val="120000"/>
              </a:lnSpc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Aufeinander aufbauende Gleichgewichtsübungen </a:t>
            </a:r>
            <a:b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(von Klasse Eins bis Klasse Vier)</a:t>
            </a:r>
            <a:endParaRPr lang="de-DE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Lehrkraft bestimmt, welche Bewegungskarten eingesetzt werden</a:t>
            </a:r>
          </a:p>
          <a:p>
            <a:pPr>
              <a:lnSpc>
                <a:spcPct val="120000"/>
              </a:lnSpc>
              <a:spcBef>
                <a:spcPts val="9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Lehrkraft kann eigene Bewegungskarten erstellen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776">
            <a:off x="6355779" y="1366815"/>
            <a:ext cx="2583713" cy="36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899">
            <a:off x="5775147" y="1692522"/>
            <a:ext cx="2583713" cy="36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87" y="2105488"/>
            <a:ext cx="2583713" cy="36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526">
            <a:off x="4728384" y="2506780"/>
            <a:ext cx="2583713" cy="36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99">
            <a:off x="6389293" y="1835624"/>
            <a:ext cx="2556285" cy="36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221">
            <a:off x="4366716" y="2092992"/>
            <a:ext cx="2556285" cy="36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40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4437E-6 L 0.06702 -0.04002 C 0.08108 -0.04904 0.10209 -0.05389 0.12396 -0.05389 C 0.14896 -0.05389 0.16476 0.02128 0.17882 0.03031 L 0.21789 0.20495 L 0.21389 0.20079 " pathEditMode="relative" rAng="0" ptsTypes="FffFAF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754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28661E-7 L 0.06701 -0.04002 C 0.08108 -0.04904 0.0974 -0.01134 0.11927 -0.01134 C 0.13802 -0.0118 0.13906 0.04256 0.14514 0.06292 C 0.15122 0.08327 0.15347 0.0761 0.15538 0.1108 L 0.15642 0.27157 " pathEditMode="relative" rAng="0" ptsTypes="FffaFF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11127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14758E-6 L 0.06702 -0.04002 C 0.08108 -0.04904 0.09306 0.01711 0.11493 0.01711 C 0.13993 0.01711 0.13594 0.12213 0.15 0.13115 L 0.11181 0.32361 " pathEditMode="relative" rAng="0" ptsTypes="FffFF">
                                      <p:cBhvr>
                                        <p:cTn id="1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3717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92019E-6 L 0.06702 -0.04002 C 0.08108 -0.04904 0.09028 0.04256 0.11216 0.04256 C 0.13716 0.04256 0.08994 0.25329 0.104 0.26231 L 0.04306 0.37497 " pathEditMode="relative" rAng="0" ptsTypes="FffFF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1628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/>
      <p:bldP spid="14" grpId="1"/>
      <p:bldP spid="8" grpId="0"/>
      <p:bldP spid="13" grpId="0"/>
      <p:bldP spid="15" grpId="0"/>
      <p:bldP spid="16" grpId="0"/>
      <p:bldP spid="17" grpId="0" animBg="1"/>
      <p:bldP spid="17" grpId="1" animBg="1"/>
      <p:bldP spid="1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6840000" y="0"/>
            <a:ext cx="234051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00" y="3924000"/>
            <a:ext cx="1845120" cy="279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00" y="3924351"/>
            <a:ext cx="1845120" cy="279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cxnSp>
        <p:nvCxnSpPr>
          <p:cNvPr id="21" name="Gerade Verbindung mit Pfeil 20"/>
          <p:cNvCxnSpPr>
            <a:endCxn id="22" idx="1"/>
          </p:cNvCxnSpPr>
          <p:nvPr/>
        </p:nvCxnSpPr>
        <p:spPr>
          <a:xfrm>
            <a:off x="3923928" y="1268760"/>
            <a:ext cx="3168351" cy="4022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092279" y="1088116"/>
            <a:ext cx="146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Ereignisfelder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 rot="5400000">
            <a:off x="5849202" y="3254665"/>
            <a:ext cx="952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Lagerfeuer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83598" y="325972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Super-Pause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830">
            <a:off x="6300192" y="1344419"/>
            <a:ext cx="2583713" cy="36000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847">
            <a:off x="5742242" y="1734895"/>
            <a:ext cx="2583713" cy="36000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12">
            <a:off x="5148064" y="2137305"/>
            <a:ext cx="2583713" cy="36000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hteck 2"/>
          <p:cNvSpPr/>
          <p:nvPr/>
        </p:nvSpPr>
        <p:spPr>
          <a:xfrm>
            <a:off x="255185" y="1696751"/>
            <a:ext cx="4898601" cy="4271603"/>
          </a:xfrm>
          <a:prstGeom prst="rect">
            <a:avLst/>
          </a:prstGeom>
          <a:solidFill>
            <a:srgbClr val="4D4D4D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77" y="2562894"/>
            <a:ext cx="2583713" cy="36000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047" y="1321837"/>
            <a:ext cx="2556285" cy="36000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Inhaltsplatzhalter 2"/>
          <p:cNvSpPr>
            <a:spLocks noGrp="1"/>
          </p:cNvSpPr>
          <p:nvPr>
            <p:ph sz="half" idx="1"/>
          </p:nvPr>
        </p:nvSpPr>
        <p:spPr>
          <a:xfrm>
            <a:off x="251520" y="1663547"/>
            <a:ext cx="4794205" cy="4573765"/>
          </a:xfrm>
          <a:noFill/>
        </p:spPr>
        <p:txBody>
          <a:bodyPr lIns="180000" tIns="180000" rIns="180000" bIns="18000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4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Die Ereigniskarten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Satz Ereigniskarten pro Klassenstufe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Spielanweisungen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Kognitive Ernährungsbildung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Praktisch/Sensitive Genussförderung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Lehrkraft bestimmt, welche Ereigniskarten eingesetzt werden.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Lehrkraft kann eigene </a:t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Ereigniskarten erstellen.</a:t>
            </a: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171">
            <a:off x="5118244" y="1876334"/>
            <a:ext cx="2556285" cy="36000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815">
            <a:off x="4636061" y="2560239"/>
            <a:ext cx="2556285" cy="36000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2915816" y="404664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  <a:cs typeface="Arial" panose="020B0604020202020204" pitchFamily="34" charset="0"/>
              </a:rPr>
              <a:t>Spiel spielen</a:t>
            </a:r>
            <a:endParaRPr lang="de-DE" sz="1600" b="1" dirty="0">
              <a:latin typeface="TrashHand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 rot="10800000">
            <a:off x="3033940" y="6114781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latin typeface="TrashHand" panose="00000400000000000000" pitchFamily="2" charset="0"/>
                <a:cs typeface="Arial" panose="020B0604020202020204" pitchFamily="34" charset="0"/>
              </a:rPr>
              <a:t>Frühstück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49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1198E-6 L 0.05364 0.02891 C 0.06771 0.01989 0.08125 0.1219 0.10312 0.1219 C 0.12812 0.1219 0.07396 0.26208 0.08802 0.2711 L 0.0533 0.38376 " pathEditMode="relative" rAng="0" ptsTypes="FffFF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1917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51515E-6 L 0.0658 -0.0111 C 0.07986 -0.02012 0.0967 0.09322 0.11858 0.09322 C 0.14358 0.09322 0.11563 0.16887 0.12969 0.17789 L 0.11632 0.32547 " pathEditMode="relative" rAng="0" ptsTypes="FffFF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1526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1182E-6 L 0.06701 -0.04002 C 0.08107 -0.04904 0.11441 0.02521 0.13628 0.02521 C 0.16128 0.02521 0.15659 0.14133 0.17066 0.15035 L 0.17934 0.2711 " pathEditMode="relative" rAng="0" ptsTypes="FffFF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110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6162E-7 L 0.07378 0.00092 C 0.08785 -0.0081 0.12465 0.02383 0.14653 0.02383 C 0.17153 0.02383 0.17899 0.08744 0.19306 0.09646 L 0.22205 0.20495 " pathEditMode="relative" rAng="0" ptsTypes="FffFF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983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3" grpId="1" animBg="1"/>
      <p:bldP spid="2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6840000" y="0"/>
            <a:ext cx="234051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13" name="Textfeld 12"/>
          <p:cNvSpPr txBox="1"/>
          <p:nvPr/>
        </p:nvSpPr>
        <p:spPr>
          <a:xfrm rot="5400000">
            <a:off x="5849202" y="3254665"/>
            <a:ext cx="952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Lagerfeuer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83598" y="325972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Super-Pause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091999" y="2533897"/>
            <a:ext cx="197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Vier Thementafeln für jedes Thema</a:t>
            </a:r>
            <a:endParaRPr lang="de-DE" dirty="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82000"/>
            <a:ext cx="1080000" cy="108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2880000"/>
            <a:ext cx="1080000" cy="108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80000"/>
            <a:ext cx="1080000" cy="108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60000"/>
            <a:ext cx="1080000" cy="1080000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00" y="1782000"/>
            <a:ext cx="1080000" cy="1080000"/>
          </a:xfrm>
          <a:prstGeom prst="rect">
            <a:avLst/>
          </a:prstGeom>
        </p:spPr>
      </p:pic>
      <p:cxnSp>
        <p:nvCxnSpPr>
          <p:cNvPr id="34" name="Gerade Verbindung mit Pfeil 33"/>
          <p:cNvCxnSpPr/>
          <p:nvPr/>
        </p:nvCxnSpPr>
        <p:spPr>
          <a:xfrm>
            <a:off x="3635896" y="2322000"/>
            <a:ext cx="3456103" cy="535063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fik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80000"/>
            <a:ext cx="1080000" cy="1080000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2880000"/>
            <a:ext cx="1080000" cy="1080000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00" y="3960000"/>
            <a:ext cx="1080000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00" y="3924000"/>
            <a:ext cx="1845120" cy="279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feld 27"/>
          <p:cNvSpPr txBox="1"/>
          <p:nvPr/>
        </p:nvSpPr>
        <p:spPr>
          <a:xfrm>
            <a:off x="2915816" y="404664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  <a:cs typeface="Arial" panose="020B0604020202020204" pitchFamily="34" charset="0"/>
              </a:rPr>
              <a:t>Spiel spielen</a:t>
            </a:r>
            <a:endParaRPr lang="de-DE" sz="1600" b="1" dirty="0">
              <a:latin typeface="TrashHand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 rot="10800000">
            <a:off x="3033940" y="6114781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latin typeface="TrashHand" panose="00000400000000000000" pitchFamily="2" charset="0"/>
                <a:cs typeface="Arial" panose="020B0604020202020204" pitchFamily="34" charset="0"/>
              </a:rPr>
              <a:t>Frühstück</a:t>
            </a:r>
          </a:p>
        </p:txBody>
      </p:sp>
      <p:sp>
        <p:nvSpPr>
          <p:cNvPr id="3" name="Rechteck 2"/>
          <p:cNvSpPr/>
          <p:nvPr/>
        </p:nvSpPr>
        <p:spPr>
          <a:xfrm>
            <a:off x="255186" y="1412775"/>
            <a:ext cx="4370360" cy="4824537"/>
          </a:xfrm>
          <a:prstGeom prst="rect">
            <a:avLst/>
          </a:prstGeom>
          <a:solidFill>
            <a:srgbClr val="4D4D4D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haltsplatzhalter 2"/>
          <p:cNvSpPr>
            <a:spLocks noGrp="1"/>
          </p:cNvSpPr>
          <p:nvPr>
            <p:ph sz="half" idx="1"/>
          </p:nvPr>
        </p:nvSpPr>
        <p:spPr>
          <a:xfrm>
            <a:off x="395536" y="1619480"/>
            <a:ext cx="3834941" cy="4495300"/>
          </a:xfr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4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Die Themenkarten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Satz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Themenkarten </a:t>
            </a: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 KLASSE-Thema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Themenkarten für alle Themen richten sich an die Kinder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de-DE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Lehrkraft bestimmt, </a:t>
            </a: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welches Thema bearbeitet wird und welche Themenkarten wie genutzt werden</a:t>
            </a:r>
          </a:p>
          <a:p>
            <a:pPr>
              <a:lnSpc>
                <a:spcPct val="120000"/>
              </a:lnSpc>
              <a:spcBef>
                <a:spcPts val="180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Lehrkraft kann eigene Themenkarten erstellen</a:t>
            </a:r>
            <a:endParaRPr lang="de-DE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0856">
            <a:off x="4198995" y="963922"/>
            <a:ext cx="2233896" cy="31540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853">
            <a:off x="4957926" y="741324"/>
            <a:ext cx="2233896" cy="31540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00" y="3924000"/>
            <a:ext cx="1845120" cy="279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11">
            <a:off x="5403293" y="790004"/>
            <a:ext cx="2233896" cy="31540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499">
            <a:off x="5872752" y="932632"/>
            <a:ext cx="2233896" cy="31540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5415">
            <a:off x="6333061" y="1275261"/>
            <a:ext cx="2233896" cy="31540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64" y="956884"/>
            <a:ext cx="2263638" cy="3154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8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93616E-6 L 0.09479 0.14897 C 0.10886 0.13995 0.10417 0.21212 0.12604 0.21212 C 0.15104 0.21212 0.15452 0.32153 0.16858 0.33056 L 0.18976 0.52579 " pathEditMode="relative" rAng="0" ptsTypes="FffFF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26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3" grpId="0" animBg="1"/>
      <p:bldP spid="3" grpId="1" animBg="1"/>
      <p:bldP spid="35" grpId="0" uiExpand="1" build="p"/>
      <p:bldP spid="35" grpId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6840000" y="0"/>
            <a:ext cx="234051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00" y="3924000"/>
            <a:ext cx="1845120" cy="279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13" name="Textfeld 12"/>
          <p:cNvSpPr txBox="1"/>
          <p:nvPr/>
        </p:nvSpPr>
        <p:spPr>
          <a:xfrm rot="5400000">
            <a:off x="5849202" y="3254665"/>
            <a:ext cx="952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Lagerfeuer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83598" y="325972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</a:rPr>
              <a:t>Super-Pause</a:t>
            </a:r>
            <a:endParaRPr lang="de-DE" sz="1600" b="1" dirty="0">
              <a:latin typeface="TrashHand" panose="00000400000000000000" pitchFamily="2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82000"/>
            <a:ext cx="1080000" cy="108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2880000"/>
            <a:ext cx="1080000" cy="108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80000"/>
            <a:ext cx="1080000" cy="108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60000"/>
            <a:ext cx="1080000" cy="108000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2915816" y="404664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TrashHand" panose="00000400000000000000" pitchFamily="2" charset="0"/>
                <a:cs typeface="Arial" panose="020B0604020202020204" pitchFamily="34" charset="0"/>
              </a:rPr>
              <a:t>Spiel spielen</a:t>
            </a:r>
            <a:endParaRPr lang="de-DE" sz="1600" b="1" dirty="0">
              <a:latin typeface="TrashHand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 rot="10800000">
            <a:off x="3033940" y="6114781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latin typeface="TrashHand" panose="00000400000000000000" pitchFamily="2" charset="0"/>
                <a:cs typeface="Arial" panose="020B0604020202020204" pitchFamily="34" charset="0"/>
              </a:rPr>
              <a:t>Frühstück</a:t>
            </a:r>
          </a:p>
        </p:txBody>
      </p:sp>
      <p:sp>
        <p:nvSpPr>
          <p:cNvPr id="3" name="Rechteck 2"/>
          <p:cNvSpPr/>
          <p:nvPr/>
        </p:nvSpPr>
        <p:spPr>
          <a:xfrm>
            <a:off x="255600" y="1548000"/>
            <a:ext cx="7772784" cy="4761320"/>
          </a:xfrm>
          <a:prstGeom prst="rect">
            <a:avLst/>
          </a:prstGeom>
          <a:solidFill>
            <a:srgbClr val="4D4D4D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haltsplatzhalter 2"/>
          <p:cNvSpPr>
            <a:spLocks noGrp="1"/>
          </p:cNvSpPr>
          <p:nvPr>
            <p:ph sz="half" idx="1"/>
          </p:nvPr>
        </p:nvSpPr>
        <p:spPr>
          <a:xfrm>
            <a:off x="467544" y="1711348"/>
            <a:ext cx="4038600" cy="4525963"/>
          </a:xfrm>
        </p:spPr>
        <p:txBody>
          <a:bodyPr lIns="0" tIns="0" rIns="0" bIns="0"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24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Die KLASSE KLASSE</a:t>
            </a:r>
            <a:r>
              <a:rPr lang="de-DE" sz="2400" b="1" u="wavyHeavy" dirty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-</a:t>
            </a:r>
            <a:r>
              <a:rPr lang="de-DE" sz="2400" b="1" u="wavyHeavy" dirty="0" smtClean="0">
                <a:solidFill>
                  <a:srgbClr val="97B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Themen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de-DE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 1&amp;2</a:t>
            </a:r>
            <a:endParaRPr lang="de-DE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L1 - Regeln etablieren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L2 - Vertrauen aufbauen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L3 - Klassengemeinschaft stärken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L4 - Wahrnehmung schärfen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L5 - Gefühle verstehen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L6 - Menschen, die ich lieb habe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L7 - Freizeit gestalten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L8 - Miteinander </a:t>
            </a: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kooperieren </a:t>
            </a: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lernen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F1 </a:t>
            </a: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Entspannung erfahren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G1 </a:t>
            </a: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Klasse </a:t>
            </a: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trinken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G2 – Klasse </a:t>
            </a:r>
            <a:r>
              <a:rPr lang="de-DE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frühstücken</a:t>
            </a:r>
            <a:endParaRPr lang="de-DE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Inhaltsplatzhalter 13"/>
          <p:cNvSpPr txBox="1">
            <a:spLocks/>
          </p:cNvSpPr>
          <p:nvPr/>
        </p:nvSpPr>
        <p:spPr>
          <a:xfrm>
            <a:off x="4534636" y="1699813"/>
            <a:ext cx="3475620" cy="4321476"/>
          </a:xfrm>
          <a:prstGeom prst="rect">
            <a:avLst/>
          </a:prstGeom>
        </p:spPr>
        <p:txBody>
          <a:bodyPr vert="horz" lIns="91440" tIns="45720" rIns="91440" bIns="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de-DE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 3&amp;4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L9 - Klassenrat einführen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L10 - Konflikte lösen lernen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L11 - Werte und Normen  </a:t>
            </a:r>
            <a:b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entwickeln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L12 - Probleme lösen lernen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L13 - Rollen finden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L14 - Freundschaft pflegen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L15 - Werbung verstehen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L16 – Meine neue Schule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G3 – Klasse genießen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69" y="373638"/>
            <a:ext cx="3035311" cy="2119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4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6|3.8|3.2|2.6|2.4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5|1.8|1.6|2.6|2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2|2.6|2.1|2.1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|4.2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1|3.1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</Words>
  <Application>Microsoft Office PowerPoint</Application>
  <PresentationFormat>Bildschirmpräsentation (4:3)</PresentationFormat>
  <Paragraphs>185</Paragraphs>
  <Slides>16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2016-06-17T11:39:53Z</dcterms:created>
  <dcterms:modified xsi:type="dcterms:W3CDTF">2017-02-28T10:48:13Z</dcterms:modified>
</cp:coreProperties>
</file>